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7"/>
  </p:notesMasterIdLst>
  <p:handoutMasterIdLst>
    <p:handoutMasterId r:id="rId28"/>
  </p:handoutMasterIdLst>
  <p:sldIdLst>
    <p:sldId id="258" r:id="rId2"/>
    <p:sldId id="466" r:id="rId3"/>
    <p:sldId id="467" r:id="rId4"/>
    <p:sldId id="468" r:id="rId5"/>
    <p:sldId id="486" r:id="rId6"/>
    <p:sldId id="487" r:id="rId7"/>
    <p:sldId id="508" r:id="rId8"/>
    <p:sldId id="488" r:id="rId9"/>
    <p:sldId id="489" r:id="rId10"/>
    <p:sldId id="490" r:id="rId11"/>
    <p:sldId id="493" r:id="rId12"/>
    <p:sldId id="499" r:id="rId13"/>
    <p:sldId id="500" r:id="rId14"/>
    <p:sldId id="494" r:id="rId15"/>
    <p:sldId id="495" r:id="rId16"/>
    <p:sldId id="492" r:id="rId17"/>
    <p:sldId id="471" r:id="rId18"/>
    <p:sldId id="473" r:id="rId19"/>
    <p:sldId id="503" r:id="rId20"/>
    <p:sldId id="504" r:id="rId21"/>
    <p:sldId id="507" r:id="rId22"/>
    <p:sldId id="505" r:id="rId23"/>
    <p:sldId id="502" r:id="rId24"/>
    <p:sldId id="484" r:id="rId25"/>
    <p:sldId id="481" r:id="rId26"/>
  </p:sldIdLst>
  <p:sldSz cx="9144000" cy="6858000" type="screen4x3"/>
  <p:notesSz cx="6735763" cy="9799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CCECFF"/>
    <a:srgbClr val="333300"/>
    <a:srgbClr val="660033"/>
    <a:srgbClr val="CCFF99"/>
    <a:srgbClr val="CCCCFF"/>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8" autoAdjust="0"/>
    <p:restoredTop sz="94624" autoAdjust="0"/>
  </p:normalViewPr>
  <p:slideViewPr>
    <p:cSldViewPr>
      <p:cViewPr>
        <p:scale>
          <a:sx n="70" d="100"/>
          <a:sy n="70" d="100"/>
        </p:scale>
        <p:origin x="-13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8998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15373" y="0"/>
            <a:ext cx="2918831" cy="489982"/>
          </a:xfrm>
          <a:prstGeom prst="rect">
            <a:avLst/>
          </a:prstGeom>
        </p:spPr>
        <p:txBody>
          <a:bodyPr vert="horz" lIns="91440" tIns="45720" rIns="91440" bIns="45720" rtlCol="0"/>
          <a:lstStyle>
            <a:lvl1pPr algn="r">
              <a:defRPr sz="1200"/>
            </a:lvl1pPr>
          </a:lstStyle>
          <a:p>
            <a:fld id="{BE179C0F-2CEC-4981-A9AB-074C58A04CF5}" type="datetimeFigureOut">
              <a:rPr lang="en-US" smtClean="0"/>
              <a:pPr/>
              <a:t>5/23/2015</a:t>
            </a:fld>
            <a:endParaRPr lang="en-US" dirty="0"/>
          </a:p>
        </p:txBody>
      </p:sp>
      <p:sp>
        <p:nvSpPr>
          <p:cNvPr id="4" name="Footer Placeholder 3"/>
          <p:cNvSpPr>
            <a:spLocks noGrp="1"/>
          </p:cNvSpPr>
          <p:nvPr>
            <p:ph type="ftr" sz="quarter" idx="2"/>
          </p:nvPr>
        </p:nvSpPr>
        <p:spPr>
          <a:xfrm>
            <a:off x="1" y="9307955"/>
            <a:ext cx="2918831" cy="48998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5373" y="9307955"/>
            <a:ext cx="2918831" cy="489982"/>
          </a:xfrm>
          <a:prstGeom prst="rect">
            <a:avLst/>
          </a:prstGeom>
        </p:spPr>
        <p:txBody>
          <a:bodyPr vert="horz" lIns="91440" tIns="45720" rIns="91440" bIns="45720" rtlCol="0" anchor="b"/>
          <a:lstStyle>
            <a:lvl1pPr algn="r">
              <a:defRPr sz="1200"/>
            </a:lvl1pPr>
          </a:lstStyle>
          <a:p>
            <a:fld id="{5DFCABAF-48E2-41E3-87CD-1D1CB1D315D8}" type="slidenum">
              <a:rPr lang="en-US" smtClean="0"/>
              <a:pPr/>
              <a:t>‹#›</a:t>
            </a:fld>
            <a:endParaRPr lang="en-US" dirty="0"/>
          </a:p>
        </p:txBody>
      </p:sp>
    </p:spTree>
    <p:extLst>
      <p:ext uri="{BB962C8B-B14F-4D97-AF65-F5344CB8AC3E}">
        <p14:creationId xmlns:p14="http://schemas.microsoft.com/office/powerpoint/2010/main" val="219263343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8998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89982"/>
          </a:xfrm>
          <a:prstGeom prst="rect">
            <a:avLst/>
          </a:prstGeom>
        </p:spPr>
        <p:txBody>
          <a:bodyPr vert="horz" lIns="91440" tIns="45720" rIns="91440" bIns="45720" rtlCol="0"/>
          <a:lstStyle>
            <a:lvl1pPr algn="r">
              <a:defRPr sz="1200"/>
            </a:lvl1pPr>
          </a:lstStyle>
          <a:p>
            <a:fld id="{1F1CEA84-A684-43AB-975E-2406669CA97F}" type="datetimeFigureOut">
              <a:rPr lang="en-US" smtClean="0"/>
              <a:pPr/>
              <a:t>5/23/2015</a:t>
            </a:fld>
            <a:endParaRPr lang="en-US" dirty="0"/>
          </a:p>
        </p:txBody>
      </p:sp>
      <p:sp>
        <p:nvSpPr>
          <p:cNvPr id="4" name="Slide Image Placeholder 3"/>
          <p:cNvSpPr>
            <a:spLocks noGrp="1" noRot="1" noChangeAspect="1"/>
          </p:cNvSpPr>
          <p:nvPr>
            <p:ph type="sldImg" idx="2"/>
          </p:nvPr>
        </p:nvSpPr>
        <p:spPr>
          <a:xfrm>
            <a:off x="919163" y="735013"/>
            <a:ext cx="4897437" cy="36734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654829"/>
            <a:ext cx="5388610" cy="44098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07955"/>
            <a:ext cx="2918831" cy="48998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07955"/>
            <a:ext cx="2918831" cy="489982"/>
          </a:xfrm>
          <a:prstGeom prst="rect">
            <a:avLst/>
          </a:prstGeom>
        </p:spPr>
        <p:txBody>
          <a:bodyPr vert="horz" lIns="91440" tIns="45720" rIns="91440" bIns="45720" rtlCol="0" anchor="b"/>
          <a:lstStyle>
            <a:lvl1pPr algn="r">
              <a:defRPr sz="1200"/>
            </a:lvl1pPr>
          </a:lstStyle>
          <a:p>
            <a:fld id="{60D37F20-7620-4367-AAAE-42BBDA2A49F5}" type="slidenum">
              <a:rPr lang="en-US" smtClean="0"/>
              <a:pPr/>
              <a:t>‹#›</a:t>
            </a:fld>
            <a:endParaRPr lang="en-US" dirty="0"/>
          </a:p>
        </p:txBody>
      </p:sp>
    </p:spTree>
    <p:extLst>
      <p:ext uri="{BB962C8B-B14F-4D97-AF65-F5344CB8AC3E}">
        <p14:creationId xmlns:p14="http://schemas.microsoft.com/office/powerpoint/2010/main" val="403959969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37F20-7620-4367-AAAE-42BBDA2A49F5}" type="slidenum">
              <a:rPr lang="en-US" smtClean="0"/>
              <a:pPr/>
              <a:t>1</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val="1880754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60D37F20-7620-4367-AAAE-42BBDA2A49F5}" type="slidenum">
              <a:rPr lang="en-US" smtClean="0"/>
              <a:pPr/>
              <a:t>13</a:t>
            </a:fld>
            <a:endParaRPr lang="en-US" dirty="0"/>
          </a:p>
        </p:txBody>
      </p:sp>
    </p:spTree>
    <p:extLst>
      <p:ext uri="{BB962C8B-B14F-4D97-AF65-F5344CB8AC3E}">
        <p14:creationId xmlns:p14="http://schemas.microsoft.com/office/powerpoint/2010/main" val="177060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BC6164-49EF-4E37-B5DA-0786D13C3789}" type="datetimeFigureOut">
              <a:rPr lang="en-US" smtClean="0"/>
              <a:pPr/>
              <a:t>5/23/2015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FA4B680-97E4-414F-9501-3120C6D45891}" type="slidenum">
              <a:rPr lang="en-US" smtClean="0"/>
              <a:pPr>
                <a:defRPr/>
              </a:pPr>
              <a:t>‹#›</a:t>
            </a:fld>
            <a:endParaRPr lang="en-US" dirty="0"/>
          </a:p>
        </p:txBody>
      </p:sp>
      <p:pic>
        <p:nvPicPr>
          <p:cNvPr id="7" name="Picture 2" descr="C:\Users\Puneet\Desktop\Work\firm profile\logo\Athena_Low_Associates.jpg"/>
          <p:cNvPicPr>
            <a:picLocks noChangeAspect="1" noChangeArrowheads="1"/>
          </p:cNvPicPr>
          <p:nvPr userDrawn="1"/>
        </p:nvPicPr>
        <p:blipFill>
          <a:blip r:embed="rId2"/>
          <a:srcRect/>
          <a:stretch>
            <a:fillRect/>
          </a:stretch>
        </p:blipFill>
        <p:spPr bwMode="auto">
          <a:xfrm>
            <a:off x="6946900" y="6172200"/>
            <a:ext cx="2197100" cy="6858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DE349B3-4778-4BD5-BF43-1CC53EEC60AF}" type="slidenum">
              <a:rPr lang="en-US" smtClean="0"/>
              <a:pPr>
                <a:defRPr/>
              </a:pPr>
              <a:t>‹#›</a:t>
            </a:fld>
            <a:endParaRPr lang="en-US" dirty="0"/>
          </a:p>
        </p:txBody>
      </p:sp>
      <p:cxnSp>
        <p:nvCxnSpPr>
          <p:cNvPr id="8" name="Straight Connector 7"/>
          <p:cNvCxnSpPr/>
          <p:nvPr userDrawn="1"/>
        </p:nvCxnSpPr>
        <p:spPr>
          <a:xfrm>
            <a:off x="228600" y="1371600"/>
            <a:ext cx="868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25E9B1C-4602-4BC3-8AA1-580079FC79FF}"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atin typeface="Times New Roman" pitchFamily="18" charset="0"/>
                <a:cs typeface="Times New Roman" pitchFamily="18" charset="0"/>
              </a:defRPr>
            </a:lvl1pPr>
            <a:lvl2pPr>
              <a:defRPr sz="2400">
                <a:latin typeface="Times New Roman" pitchFamily="18" charset="0"/>
                <a:cs typeface="Times New Roman" pitchFamily="18" charset="0"/>
              </a:defRPr>
            </a:lvl2pPr>
            <a:lvl3pPr>
              <a:defRPr sz="2000">
                <a:latin typeface="Times New Roman" pitchFamily="18" charset="0"/>
                <a:cs typeface="Times New Roman" pitchFamily="18" charset="0"/>
              </a:defRPr>
            </a:lvl3pPr>
            <a:lvl4pPr>
              <a:defRPr sz="1800">
                <a:latin typeface="Times New Roman" pitchFamily="18" charset="0"/>
                <a:cs typeface="Times New Roman" pitchFamily="18" charset="0"/>
              </a:defRPr>
            </a:lvl4pPr>
            <a:lvl5pPr>
              <a:defRPr sz="1800">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ABD0AA0-084E-4585-9797-91414C61BA0B}" type="slidenum">
              <a:rPr lang="en-US" smtClean="0"/>
              <a:pPr>
                <a:defRPr/>
              </a:pPr>
              <a:t>‹#›</a:t>
            </a:fld>
            <a:endParaRPr lang="en-US" dirty="0"/>
          </a:p>
        </p:txBody>
      </p:sp>
      <p:cxnSp>
        <p:nvCxnSpPr>
          <p:cNvPr id="8" name="Straight Connector 7"/>
          <p:cNvCxnSpPr/>
          <p:nvPr userDrawn="1"/>
        </p:nvCxnSpPr>
        <p:spPr>
          <a:xfrm>
            <a:off x="228600" y="1371600"/>
            <a:ext cx="868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lumMod val="65000"/>
                    <a:lumOff val="3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C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A12C3E4-8010-46D1-A88B-2E25B308FFD7}"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B9A8CD0-BF28-4651-96F5-4A5F91C45ECD}" type="slidenum">
              <a:rPr lang="en-US" smtClean="0"/>
              <a:pPr>
                <a:defRPr/>
              </a:pPr>
              <a:t>‹#›</a:t>
            </a:fld>
            <a:endParaRPr lang="en-US" dirty="0"/>
          </a:p>
        </p:txBody>
      </p:sp>
      <p:cxnSp>
        <p:nvCxnSpPr>
          <p:cNvPr id="9" name="Straight Connector 8"/>
          <p:cNvCxnSpPr/>
          <p:nvPr userDrawn="1"/>
        </p:nvCxnSpPr>
        <p:spPr>
          <a:xfrm>
            <a:off x="228600" y="1371600"/>
            <a:ext cx="868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C1D0CF7-B35A-4801-A2F7-35DECDFAE536}" type="slidenum">
              <a:rPr lang="en-US" smtClean="0"/>
              <a:pPr>
                <a:defRPr/>
              </a:pPr>
              <a:t>‹#›</a:t>
            </a:fld>
            <a:endParaRPr lang="en-US" dirty="0"/>
          </a:p>
        </p:txBody>
      </p:sp>
      <p:cxnSp>
        <p:nvCxnSpPr>
          <p:cNvPr id="11" name="Straight Connector 10"/>
          <p:cNvCxnSpPr/>
          <p:nvPr userDrawn="1"/>
        </p:nvCxnSpPr>
        <p:spPr>
          <a:xfrm>
            <a:off x="228600" y="1371600"/>
            <a:ext cx="868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AD077519-FD86-402A-9CA8-BCBD13F160C6}" type="slidenum">
              <a:rPr lang="en-US" smtClean="0"/>
              <a:pPr>
                <a:defRPr/>
              </a:pPr>
              <a:t>‹#›</a:t>
            </a:fld>
            <a:endParaRPr lang="en-US" dirty="0"/>
          </a:p>
        </p:txBody>
      </p:sp>
      <p:cxnSp>
        <p:nvCxnSpPr>
          <p:cNvPr id="7" name="Straight Connector 6"/>
          <p:cNvCxnSpPr/>
          <p:nvPr userDrawn="1"/>
        </p:nvCxnSpPr>
        <p:spPr>
          <a:xfrm>
            <a:off x="228600" y="1371600"/>
            <a:ext cx="868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DD142C2-9284-484D-A474-E141EE79E82B}" type="slidenum">
              <a:rPr lang="en-US" smtClean="0"/>
              <a:pPr>
                <a:defRPr/>
              </a:pPr>
              <a:t>‹#›</a:t>
            </a:fld>
            <a:endParaRPr lang="en-US" dirty="0"/>
          </a:p>
        </p:txBody>
      </p:sp>
      <p:cxnSp>
        <p:nvCxnSpPr>
          <p:cNvPr id="6" name="Straight Connector 5"/>
          <p:cNvCxnSpPr/>
          <p:nvPr userDrawn="1"/>
        </p:nvCxnSpPr>
        <p:spPr>
          <a:xfrm>
            <a:off x="228600" y="1371600"/>
            <a:ext cx="868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D28755-0B5F-49A5-8C71-A352F57571A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EC039F7-F0DB-44DF-9199-5BB78B0FC27A}"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1193D59-CAED-4F04-ACFD-CF2B9588CC25}" type="slidenum">
              <a:rPr lang="en-US" smtClean="0"/>
              <a:pPr>
                <a:defRPr/>
              </a:pPr>
              <a:t>‹#›</a:t>
            </a:fld>
            <a:endParaRPr lang="en-US" dirty="0"/>
          </a:p>
        </p:txBody>
      </p:sp>
      <p:pic>
        <p:nvPicPr>
          <p:cNvPr id="7" name="Picture 2" descr="C:\Users\Puneet\Desktop\Work\firm profile\logo\Athena_Low_Associates.jpg"/>
          <p:cNvPicPr>
            <a:picLocks noChangeAspect="1" noChangeArrowheads="1"/>
          </p:cNvPicPr>
          <p:nvPr userDrawn="1"/>
        </p:nvPicPr>
        <p:blipFill>
          <a:blip r:embed="rId13"/>
          <a:srcRect/>
          <a:stretch>
            <a:fillRect/>
          </a:stretch>
        </p:blipFill>
        <p:spPr bwMode="auto">
          <a:xfrm>
            <a:off x="6946900" y="6172200"/>
            <a:ext cx="21971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lumMod val="65000"/>
              <a:lumOff val="35000"/>
            </a:schemeClr>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a:spLocks noGrp="1" noChangeArrowheads="1"/>
          </p:cNvSpPr>
          <p:nvPr>
            <p:ph type="subTitle" idx="1"/>
          </p:nvPr>
        </p:nvSpPr>
        <p:spPr>
          <a:xfrm>
            <a:off x="1295400" y="2133600"/>
            <a:ext cx="6400800" cy="2590800"/>
          </a:xfrm>
          <a:noFill/>
        </p:spPr>
        <p:txBody>
          <a:bodyPr>
            <a:normAutofit fontScale="70000" lnSpcReduction="20000"/>
          </a:bodyPr>
          <a:lstStyle/>
          <a:p>
            <a:pPr lvl="0"/>
            <a:r>
              <a:rPr lang="en-US" sz="4800" b="1" dirty="0" smtClean="0">
                <a:solidFill>
                  <a:schemeClr val="tx1">
                    <a:lumMod val="65000"/>
                    <a:lumOff val="35000"/>
                  </a:schemeClr>
                </a:solidFill>
                <a:latin typeface="+mj-lt"/>
                <a:cs typeface="Arial" pitchFamily="34" charset="0"/>
              </a:rPr>
              <a:t>VAT ON BUILDERS: </a:t>
            </a:r>
          </a:p>
          <a:p>
            <a:pPr lvl="0"/>
            <a:r>
              <a:rPr lang="en-US" sz="3100" b="1" i="1" dirty="0" smtClean="0">
                <a:solidFill>
                  <a:srgbClr val="FFC000"/>
                </a:solidFill>
                <a:latin typeface="+mj-lt"/>
                <a:cs typeface="Arial" pitchFamily="34" charset="0"/>
              </a:rPr>
              <a:t>Analysis post </a:t>
            </a:r>
            <a:r>
              <a:rPr lang="en-US" sz="3100" b="1" i="1" dirty="0" err="1" smtClean="0">
                <a:solidFill>
                  <a:srgbClr val="FFC000"/>
                </a:solidFill>
                <a:latin typeface="+mj-lt"/>
                <a:cs typeface="Arial" pitchFamily="34" charset="0"/>
              </a:rPr>
              <a:t>CHD</a:t>
            </a:r>
            <a:r>
              <a:rPr lang="en-US" sz="3100" b="1" i="1" dirty="0" smtClean="0">
                <a:solidFill>
                  <a:srgbClr val="FFC000"/>
                </a:solidFill>
                <a:latin typeface="+mj-lt"/>
                <a:cs typeface="Arial" pitchFamily="34" charset="0"/>
              </a:rPr>
              <a:t> Developers Judgment –</a:t>
            </a:r>
          </a:p>
          <a:p>
            <a:pPr lvl="0"/>
            <a:r>
              <a:rPr lang="en-US" sz="3100" b="1" i="1" dirty="0" smtClean="0">
                <a:solidFill>
                  <a:srgbClr val="FFC000"/>
                </a:solidFill>
                <a:latin typeface="+mj-lt"/>
                <a:cs typeface="Arial" pitchFamily="34" charset="0"/>
              </a:rPr>
              <a:t> Punjab &amp; Haryana High Court</a:t>
            </a:r>
            <a:endParaRPr lang="en-US" sz="3100" b="1" i="1" dirty="0" smtClean="0">
              <a:solidFill>
                <a:srgbClr val="FFC000"/>
              </a:solidFill>
              <a:effectLst>
                <a:outerShdw blurRad="38100" dist="38100" dir="2700000" algn="tl">
                  <a:srgbClr val="000000"/>
                </a:outerShdw>
              </a:effectLst>
              <a:latin typeface="+mj-lt"/>
            </a:endParaRPr>
          </a:p>
          <a:p>
            <a:pPr eaLnBrk="1" hangingPunct="1"/>
            <a:endParaRPr lang="en-US" sz="2800" dirty="0" smtClean="0">
              <a:solidFill>
                <a:srgbClr val="111111"/>
              </a:solidFill>
              <a:latin typeface="Arial" pitchFamily="34" charset="0"/>
              <a:cs typeface="Arial" pitchFamily="34" charset="0"/>
            </a:endParaRPr>
          </a:p>
          <a:p>
            <a:pPr eaLnBrk="1" hangingPunct="1"/>
            <a:r>
              <a:rPr lang="en-US" sz="2800" dirty="0" smtClean="0">
                <a:solidFill>
                  <a:schemeClr val="bg1">
                    <a:lumMod val="50000"/>
                  </a:schemeClr>
                </a:solidFill>
                <a:cs typeface="Arial" pitchFamily="34" charset="0"/>
              </a:rPr>
              <a:t>By:- Puneet Agrawal </a:t>
            </a:r>
          </a:p>
          <a:p>
            <a:pPr eaLnBrk="1" hangingPunct="1"/>
            <a:r>
              <a:rPr lang="en-US" sz="2800" dirty="0" smtClean="0">
                <a:solidFill>
                  <a:schemeClr val="bg1">
                    <a:lumMod val="50000"/>
                  </a:schemeClr>
                </a:solidFill>
                <a:cs typeface="Arial" pitchFamily="34" charset="0"/>
              </a:rPr>
              <a:t>Partner </a:t>
            </a:r>
          </a:p>
          <a:p>
            <a:pPr eaLnBrk="1" hangingPunct="1"/>
            <a:r>
              <a:rPr lang="en-US" sz="2800" dirty="0" smtClean="0">
                <a:solidFill>
                  <a:schemeClr val="bg1">
                    <a:lumMod val="50000"/>
                  </a:schemeClr>
                </a:solidFill>
                <a:cs typeface="Arial" pitchFamily="34" charset="0"/>
              </a:rPr>
              <a:t>Athena Law Associates</a:t>
            </a:r>
          </a:p>
        </p:txBody>
      </p:sp>
      <p:sp>
        <p:nvSpPr>
          <p:cNvPr id="3" name="Title 1"/>
          <p:cNvSpPr>
            <a:spLocks noGrp="1"/>
          </p:cNvSpPr>
          <p:nvPr>
            <p:ph type="ctrTitle"/>
          </p:nvPr>
        </p:nvSpPr>
        <p:spPr>
          <a:xfrm>
            <a:off x="685800" y="533400"/>
            <a:ext cx="7772400" cy="1470025"/>
          </a:xfrm>
        </p:spPr>
        <p:txBody>
          <a:bodyPr>
            <a:normAutofit/>
          </a:bodyPr>
          <a:lstStyle/>
          <a:p>
            <a:endParaRPr lang="en-US" sz="5400" b="1" dirty="0">
              <a:latin typeface="+mj-lt"/>
            </a:endParaRP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762000"/>
            <a:ext cx="4419600" cy="914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judgment dated 22.04.2015 declared</a:t>
            </a:r>
            <a:endParaRPr lang="en-US" dirty="0"/>
          </a:p>
        </p:txBody>
      </p:sp>
      <p:sp>
        <p:nvSpPr>
          <p:cNvPr id="3" name="Content Placeholder 2"/>
          <p:cNvSpPr>
            <a:spLocks noGrp="1"/>
          </p:cNvSpPr>
          <p:nvPr>
            <p:ph idx="1"/>
          </p:nvPr>
        </p:nvSpPr>
        <p:spPr/>
        <p:txBody>
          <a:bodyPr>
            <a:noAutofit/>
          </a:bodyPr>
          <a:lstStyle/>
          <a:p>
            <a:pPr algn="just"/>
            <a:r>
              <a:rPr lang="en-US" sz="2400" dirty="0" smtClean="0"/>
              <a:t>Material ONLY to be taxed after the date of agreement.</a:t>
            </a:r>
          </a:p>
          <a:p>
            <a:pPr algn="just"/>
            <a:r>
              <a:rPr lang="en-US" sz="2400" dirty="0"/>
              <a:t>Fresh rules to be framed by the government for incorporation of the guidelines laid down in the judgment.</a:t>
            </a:r>
          </a:p>
          <a:p>
            <a:pPr algn="just"/>
            <a:r>
              <a:rPr lang="en-US" sz="2400" dirty="0"/>
              <a:t>Fresh Assessments to be framed </a:t>
            </a:r>
            <a:r>
              <a:rPr lang="en-US" sz="2400" dirty="0" smtClean="0"/>
              <a:t>in line with </a:t>
            </a:r>
            <a:r>
              <a:rPr lang="en-US" sz="2400" smtClean="0"/>
              <a:t>the judgment.</a:t>
            </a:r>
            <a:endParaRPr lang="en-US" sz="2400" dirty="0"/>
          </a:p>
          <a:p>
            <a:pPr algn="just"/>
            <a:r>
              <a:rPr lang="en-US" sz="2400" dirty="0" smtClean="0"/>
              <a:t>Joint and several liability of both developer and sub-contractor for payment of VAT.</a:t>
            </a:r>
          </a:p>
          <a:p>
            <a:pPr algn="just"/>
            <a:r>
              <a:rPr lang="en-US" sz="2400" dirty="0" smtClean="0"/>
              <a:t>Composition scheme upheld and thus remains unaltered.</a:t>
            </a:r>
          </a:p>
        </p:txBody>
      </p:sp>
    </p:spTree>
    <p:extLst>
      <p:ext uri="{BB962C8B-B14F-4D97-AF65-F5344CB8AC3E}">
        <p14:creationId xmlns:p14="http://schemas.microsoft.com/office/powerpoint/2010/main" val="1018977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Pre-Conditions and Subject for </a:t>
            </a:r>
            <a:r>
              <a:rPr lang="en-US" sz="3600" dirty="0"/>
              <a:t>Levy of VAT on </a:t>
            </a:r>
            <a:r>
              <a:rPr lang="en-US" sz="3600" dirty="0" smtClean="0"/>
              <a:t>Works Contract</a:t>
            </a:r>
            <a:endParaRPr lang="en-US" sz="3600"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sz="3400" dirty="0"/>
              <a:t>Three </a:t>
            </a:r>
            <a:r>
              <a:rPr lang="en-US" sz="3400" dirty="0" smtClean="0"/>
              <a:t>pre-conditions </a:t>
            </a:r>
            <a:r>
              <a:rPr lang="en-US" sz="3400" dirty="0"/>
              <a:t>must be </a:t>
            </a:r>
            <a:r>
              <a:rPr lang="en-US" sz="3400" dirty="0" smtClean="0"/>
              <a:t>fulfilled for imposition of VAT liability:</a:t>
            </a:r>
            <a:endParaRPr lang="en-US" sz="3400" dirty="0"/>
          </a:p>
          <a:p>
            <a:pPr marL="400050" lvl="1" indent="0" algn="just">
              <a:buNone/>
            </a:pPr>
            <a:r>
              <a:rPr lang="en-US" sz="3100" b="1" dirty="0" smtClean="0"/>
              <a:t>a.</a:t>
            </a:r>
            <a:r>
              <a:rPr lang="en-US" sz="3100" dirty="0" smtClean="0"/>
              <a:t> there </a:t>
            </a:r>
            <a:r>
              <a:rPr lang="en-US" sz="3100" dirty="0"/>
              <a:t>must be a works </a:t>
            </a:r>
            <a:r>
              <a:rPr lang="en-US" sz="3100" dirty="0" smtClean="0"/>
              <a:t>contract</a:t>
            </a:r>
            <a:r>
              <a:rPr lang="en-US" sz="3100" dirty="0"/>
              <a:t>;</a:t>
            </a:r>
          </a:p>
          <a:p>
            <a:pPr marL="1084263" lvl="1" indent="-684213" algn="just">
              <a:buNone/>
            </a:pPr>
            <a:r>
              <a:rPr lang="en-US" sz="3100" b="1" dirty="0" smtClean="0"/>
              <a:t>b.</a:t>
            </a:r>
            <a:r>
              <a:rPr lang="en-US" sz="3100" dirty="0" smtClean="0"/>
              <a:t> the </a:t>
            </a:r>
            <a:r>
              <a:rPr lang="en-US" sz="3100" dirty="0"/>
              <a:t>goods should have been involved in the execution </a:t>
            </a:r>
            <a:endParaRPr lang="en-US" sz="3100" dirty="0" smtClean="0"/>
          </a:p>
          <a:p>
            <a:pPr marL="1084263" lvl="1" indent="-684213" algn="just">
              <a:buNone/>
            </a:pPr>
            <a:r>
              <a:rPr lang="en-US" sz="3100" dirty="0"/>
              <a:t> </a:t>
            </a:r>
            <a:r>
              <a:rPr lang="en-US" sz="3100" dirty="0" smtClean="0"/>
              <a:t>   of a works contract; and</a:t>
            </a:r>
          </a:p>
          <a:p>
            <a:pPr marL="1084263" lvl="1" indent="-684213" algn="just">
              <a:buNone/>
            </a:pPr>
            <a:r>
              <a:rPr lang="en-US" sz="3100" b="1" dirty="0" smtClean="0"/>
              <a:t>c.</a:t>
            </a:r>
            <a:r>
              <a:rPr lang="en-US" sz="3100" dirty="0" smtClean="0"/>
              <a:t> the property in those goods must be transferred to a </a:t>
            </a:r>
          </a:p>
          <a:p>
            <a:pPr marL="1084263" lvl="1" indent="-684213" algn="just">
              <a:buNone/>
            </a:pPr>
            <a:r>
              <a:rPr lang="en-US" sz="3100" dirty="0"/>
              <a:t> </a:t>
            </a:r>
            <a:r>
              <a:rPr lang="en-US" sz="3100" dirty="0" smtClean="0"/>
              <a:t>   third party either as goods or in some other form.</a:t>
            </a:r>
          </a:p>
          <a:p>
            <a:pPr marL="0" indent="0" algn="just">
              <a:buNone/>
            </a:pPr>
            <a:endParaRPr lang="en-US" dirty="0" smtClean="0"/>
          </a:p>
          <a:p>
            <a:pPr marL="0" indent="0" algn="just">
              <a:buNone/>
            </a:pPr>
            <a:r>
              <a:rPr lang="en-US" sz="3400" dirty="0" smtClean="0"/>
              <a:t>In the referred Works Contract, only material,  </a:t>
            </a:r>
            <a:r>
              <a:rPr lang="en-US" sz="3400" dirty="0"/>
              <a:t>incorporated after the date of </a:t>
            </a:r>
            <a:r>
              <a:rPr lang="en-US" sz="3400" dirty="0" smtClean="0"/>
              <a:t>agreement to </a:t>
            </a:r>
            <a:r>
              <a:rPr lang="en-US" sz="3400" dirty="0"/>
              <a:t>be </a:t>
            </a:r>
            <a:r>
              <a:rPr lang="en-US" sz="3400" dirty="0" smtClean="0"/>
              <a:t>charged to VAT.</a:t>
            </a:r>
            <a:endParaRPr lang="en-US" sz="3400" dirty="0"/>
          </a:p>
          <a:p>
            <a:pPr marL="0" indent="0" algn="just">
              <a:buNone/>
            </a:pPr>
            <a:endParaRPr lang="en-US" dirty="0"/>
          </a:p>
        </p:txBody>
      </p:sp>
    </p:spTree>
    <p:extLst>
      <p:ext uri="{BB962C8B-B14F-4D97-AF65-F5344CB8AC3E}">
        <p14:creationId xmlns:p14="http://schemas.microsoft.com/office/powerpoint/2010/main" val="1211801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for payment of VAT</a:t>
            </a:r>
            <a:endParaRPr lang="en-US" dirty="0"/>
          </a:p>
        </p:txBody>
      </p:sp>
      <p:sp>
        <p:nvSpPr>
          <p:cNvPr id="3" name="Content Placeholder 2"/>
          <p:cNvSpPr>
            <a:spLocks noGrp="1"/>
          </p:cNvSpPr>
          <p:nvPr>
            <p:ph idx="1"/>
          </p:nvPr>
        </p:nvSpPr>
        <p:spPr/>
        <p:txBody>
          <a:bodyPr>
            <a:normAutofit/>
          </a:bodyPr>
          <a:lstStyle/>
          <a:p>
            <a:pPr algn="just"/>
            <a:r>
              <a:rPr lang="en-US" sz="2400" dirty="0" smtClean="0"/>
              <a:t>No VAT chargeable on goods incorporated before entering into an Agreement with the buyer. </a:t>
            </a:r>
          </a:p>
          <a:p>
            <a:pPr algn="just"/>
            <a:r>
              <a:rPr lang="en-US" sz="2400" dirty="0" smtClean="0"/>
              <a:t>Clarified that there shall be no deeming of sale in case of absence of a buyer. Fact that the building is being made for sale, is irrelevant for determination of VAT liability. </a:t>
            </a:r>
          </a:p>
          <a:p>
            <a:pPr algn="just"/>
            <a:r>
              <a:rPr lang="en-US" sz="2400" dirty="0" smtClean="0"/>
              <a:t>Value of goods to be the value at the time of incorporation into the property.</a:t>
            </a:r>
          </a:p>
          <a:p>
            <a:pPr algn="just"/>
            <a:r>
              <a:rPr lang="en-US" sz="2400" dirty="0" smtClean="0"/>
              <a:t>This value shall include the following:</a:t>
            </a:r>
          </a:p>
          <a:p>
            <a:pPr lvl="1" algn="just"/>
            <a:r>
              <a:rPr lang="en-US" sz="2000" dirty="0" smtClean="0"/>
              <a:t>Cost of goods which are transferred;</a:t>
            </a:r>
          </a:p>
          <a:p>
            <a:pPr lvl="1" algn="just"/>
            <a:r>
              <a:rPr lang="en-US" sz="2000" dirty="0" smtClean="0"/>
              <a:t>Overheads attributable to the above said goods;</a:t>
            </a:r>
          </a:p>
          <a:p>
            <a:pPr lvl="1" algn="just"/>
            <a:r>
              <a:rPr lang="en-US" sz="2000" dirty="0" smtClean="0"/>
              <a:t>Profit attributable to the above said goods.</a:t>
            </a:r>
          </a:p>
        </p:txBody>
      </p:sp>
    </p:spTree>
    <p:extLst>
      <p:ext uri="{BB962C8B-B14F-4D97-AF65-F5344CB8AC3E}">
        <p14:creationId xmlns:p14="http://schemas.microsoft.com/office/powerpoint/2010/main" val="1513666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ONLY ‘Goods’ to be charged to VAT</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pPr algn="just">
              <a:spcBef>
                <a:spcPts val="1200"/>
              </a:spcBef>
            </a:pPr>
            <a:r>
              <a:rPr lang="en-US" sz="2400" dirty="0" smtClean="0"/>
              <a:t>The Court clarified that ONLY the value of goods is to be charged to VAT and anything in addition to that shall not be exposed to VAT liability as the State does not have the requisite constitutional mandate for doing the same.</a:t>
            </a:r>
          </a:p>
          <a:p>
            <a:pPr algn="just">
              <a:spcBef>
                <a:spcPts val="1200"/>
              </a:spcBef>
            </a:pPr>
            <a:r>
              <a:rPr lang="en-US" sz="2400" dirty="0" smtClean="0"/>
              <a:t>The judgment further clarifies that any legislature imposing VAT on anything in addition to that of ‘value of goods incorporated in the execution of works contract’ shall be ultra vires the Constitution of India.</a:t>
            </a:r>
          </a:p>
        </p:txBody>
      </p:sp>
    </p:spTree>
    <p:extLst>
      <p:ext uri="{BB962C8B-B14F-4D97-AF65-F5344CB8AC3E}">
        <p14:creationId xmlns:p14="http://schemas.microsoft.com/office/powerpoint/2010/main" val="2922024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Joint and Several Liability </a:t>
            </a:r>
            <a:r>
              <a:rPr lang="en-US" sz="4000" dirty="0"/>
              <a:t>of </a:t>
            </a:r>
            <a:r>
              <a:rPr lang="en-US" sz="4000" dirty="0" smtClean="0"/>
              <a:t>developer </a:t>
            </a:r>
            <a:r>
              <a:rPr lang="en-US" sz="4000" dirty="0"/>
              <a:t>and sub-contractor</a:t>
            </a:r>
          </a:p>
        </p:txBody>
      </p:sp>
      <p:sp>
        <p:nvSpPr>
          <p:cNvPr id="3" name="Content Placeholder 2"/>
          <p:cNvSpPr>
            <a:spLocks noGrp="1"/>
          </p:cNvSpPr>
          <p:nvPr>
            <p:ph idx="1"/>
          </p:nvPr>
        </p:nvSpPr>
        <p:spPr/>
        <p:txBody>
          <a:bodyPr>
            <a:normAutofit fontScale="92500" lnSpcReduction="20000"/>
          </a:bodyPr>
          <a:lstStyle/>
          <a:p>
            <a:pPr algn="just"/>
            <a:r>
              <a:rPr lang="en-US" dirty="0" smtClean="0"/>
              <a:t>The judgment has upheld the validity of Section 42 of the Act and has clarified that the developer and the sub-contractor have joint and several liability for payment of VAT. However, no VAT shall be payable on the goods on which VAT liability has been already borne by the sub-contractor.</a:t>
            </a:r>
          </a:p>
          <a:p>
            <a:pPr algn="just"/>
            <a:r>
              <a:rPr lang="en-US" dirty="0" smtClean="0"/>
              <a:t>Only in case of failure on part of sub-contractor the liability shall shift towards the developer.</a:t>
            </a:r>
          </a:p>
          <a:p>
            <a:pPr algn="just"/>
            <a:r>
              <a:rPr lang="en-US" dirty="0" smtClean="0"/>
              <a:t>Thus, on considering Section 42 of the Act the developers are required to maintain records of completion of assessment of sub-contractors in order to safeguard their own interest.</a:t>
            </a:r>
          </a:p>
        </p:txBody>
      </p:sp>
    </p:spTree>
    <p:extLst>
      <p:ext uri="{BB962C8B-B14F-4D97-AF65-F5344CB8AC3E}">
        <p14:creationId xmlns:p14="http://schemas.microsoft.com/office/powerpoint/2010/main" val="984752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Composition scheme </a:t>
            </a:r>
            <a:r>
              <a:rPr lang="en-US" dirty="0" smtClean="0"/>
              <a:t>upheld</a:t>
            </a:r>
            <a:endParaRPr lang="en-US" dirty="0"/>
          </a:p>
        </p:txBody>
      </p:sp>
      <p:sp>
        <p:nvSpPr>
          <p:cNvPr id="3" name="Content Placeholder 2"/>
          <p:cNvSpPr>
            <a:spLocks noGrp="1"/>
          </p:cNvSpPr>
          <p:nvPr>
            <p:ph idx="1"/>
          </p:nvPr>
        </p:nvSpPr>
        <p:spPr/>
        <p:txBody>
          <a:bodyPr/>
          <a:lstStyle/>
          <a:p>
            <a:pPr algn="just"/>
            <a:r>
              <a:rPr lang="en-US" dirty="0" smtClean="0"/>
              <a:t>The Hon’ble High Court has upheld the Composition Scheme under the </a:t>
            </a:r>
            <a:r>
              <a:rPr lang="en-US" dirty="0" err="1" smtClean="0"/>
              <a:t>HVAT</a:t>
            </a:r>
            <a:r>
              <a:rPr lang="en-US" dirty="0" smtClean="0"/>
              <a:t> Act and Rules and </a:t>
            </a:r>
            <a:r>
              <a:rPr lang="en-US" dirty="0"/>
              <a:t>thus </a:t>
            </a:r>
            <a:r>
              <a:rPr lang="en-US" dirty="0" smtClean="0"/>
              <a:t>the same remains </a:t>
            </a:r>
            <a:r>
              <a:rPr lang="en-US" dirty="0"/>
              <a:t>unaltered</a:t>
            </a:r>
            <a:r>
              <a:rPr lang="en-US" dirty="0" smtClean="0"/>
              <a:t>.</a:t>
            </a:r>
          </a:p>
          <a:p>
            <a:pPr algn="just"/>
            <a:r>
              <a:rPr lang="en-US" dirty="0" smtClean="0"/>
              <a:t>There is no provision for deduction of value of land from the Gross Receipt for determination of taxable turnover and the same shall be calculated on the complete receipts of the Developer.</a:t>
            </a:r>
          </a:p>
        </p:txBody>
      </p:sp>
    </p:spTree>
    <p:extLst>
      <p:ext uri="{BB962C8B-B14F-4D97-AF65-F5344CB8AC3E}">
        <p14:creationId xmlns:p14="http://schemas.microsoft.com/office/powerpoint/2010/main" val="3073359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Fresh Assessments to be framed</a:t>
            </a:r>
          </a:p>
        </p:txBody>
      </p:sp>
      <p:sp>
        <p:nvSpPr>
          <p:cNvPr id="3" name="Content Placeholder 2"/>
          <p:cNvSpPr>
            <a:spLocks noGrp="1"/>
          </p:cNvSpPr>
          <p:nvPr>
            <p:ph idx="1"/>
          </p:nvPr>
        </p:nvSpPr>
        <p:spPr/>
        <p:txBody>
          <a:bodyPr>
            <a:normAutofit/>
          </a:bodyPr>
          <a:lstStyle/>
          <a:p>
            <a:pPr algn="just"/>
            <a:r>
              <a:rPr lang="en-US" dirty="0" smtClean="0"/>
              <a:t>The State Government has been directed for framing </a:t>
            </a:r>
            <a:r>
              <a:rPr lang="en-US" dirty="0"/>
              <a:t>of </a:t>
            </a:r>
            <a:r>
              <a:rPr lang="en-US" dirty="0" smtClean="0"/>
              <a:t>fresh assessments after incorporating the rules of law provided in the judgment.</a:t>
            </a:r>
          </a:p>
          <a:p>
            <a:pPr algn="just"/>
            <a:endParaRPr lang="en-US" dirty="0" smtClean="0"/>
          </a:p>
          <a:p>
            <a:pPr algn="just"/>
            <a:r>
              <a:rPr lang="en-US" dirty="0" smtClean="0"/>
              <a:t>Here, jurisdiction of the Assessing Authorities need to be analyzed for conducting Reassessment, Revision, etc.</a:t>
            </a:r>
          </a:p>
          <a:p>
            <a:pPr lvl="1" algn="just"/>
            <a:r>
              <a:rPr lang="en-US" dirty="0" smtClean="0"/>
              <a:t>Extension of Limitation by two years in view of the case before High Court. (Section 18)</a:t>
            </a:r>
          </a:p>
        </p:txBody>
      </p:sp>
    </p:spTree>
    <p:extLst>
      <p:ext uri="{BB962C8B-B14F-4D97-AF65-F5344CB8AC3E}">
        <p14:creationId xmlns:p14="http://schemas.microsoft.com/office/powerpoint/2010/main" val="1495535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 from the judgment</a:t>
            </a:r>
            <a:endParaRPr lang="en-US" dirty="0"/>
          </a:p>
        </p:txBody>
      </p:sp>
      <p:sp>
        <p:nvSpPr>
          <p:cNvPr id="3" name="Text Placeholder 2"/>
          <p:cNvSpPr>
            <a:spLocks noGrp="1"/>
          </p:cNvSpPr>
          <p:nvPr>
            <p:ph type="body" idx="1"/>
          </p:nvPr>
        </p:nvSpPr>
        <p:spPr/>
        <p:txBody>
          <a:bodyPr/>
          <a:lstStyle/>
          <a:p>
            <a:r>
              <a:rPr lang="en-US" dirty="0" smtClean="0"/>
              <a:t>Assessment of VAT for the activity of Works Contracts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Points to be considered</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sz="2600" dirty="0" smtClean="0"/>
              <a:t>The way forward and the major points to be considered and  acted upon are summed up as follows:</a:t>
            </a:r>
          </a:p>
          <a:p>
            <a:pPr algn="just"/>
            <a:r>
              <a:rPr lang="en-US" sz="2400" dirty="0" smtClean="0"/>
              <a:t>Proper records to be maintained by the developer precisely depicting the goods incorporated in the execution of works contract after the date of agreement. The records should be so maintained that the Assessing Authorities cannot reject the same.</a:t>
            </a:r>
          </a:p>
          <a:p>
            <a:pPr algn="just"/>
            <a:r>
              <a:rPr lang="en-US" sz="2400" dirty="0" smtClean="0"/>
              <a:t>To be prepared with relevant data before initiation of the fresh Assessment proceedings by the Department. In absence of relevant data, the department may tend to use presumptive/ as available data for determination of liability.</a:t>
            </a:r>
          </a:p>
          <a:p>
            <a:pPr algn="just"/>
            <a:r>
              <a:rPr lang="en-US" sz="2400" dirty="0"/>
              <a:t>Records of Assessment of the sub-contractors to be maintained for safeguard against Section 42 of the </a:t>
            </a:r>
            <a:r>
              <a:rPr lang="en-US" sz="2400" dirty="0" err="1"/>
              <a:t>HVAT</a:t>
            </a:r>
            <a:r>
              <a:rPr lang="en-US" sz="2400" dirty="0"/>
              <a:t> Act</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Quantification of Value of Goods</a:t>
            </a:r>
            <a:endParaRPr lang="en-US" dirty="0"/>
          </a:p>
        </p:txBody>
      </p:sp>
      <p:sp>
        <p:nvSpPr>
          <p:cNvPr id="3" name="Content Placeholder 2"/>
          <p:cNvSpPr>
            <a:spLocks noGrp="1"/>
          </p:cNvSpPr>
          <p:nvPr>
            <p:ph idx="1"/>
          </p:nvPr>
        </p:nvSpPr>
        <p:spPr/>
        <p:txBody>
          <a:bodyPr>
            <a:normAutofit lnSpcReduction="10000"/>
          </a:bodyPr>
          <a:lstStyle/>
          <a:p>
            <a:pPr marL="342900" lvl="1" indent="-342900" algn="just">
              <a:buFont typeface="Arial" pitchFamily="34" charset="0"/>
              <a:buChar char="•"/>
            </a:pPr>
            <a:r>
              <a:rPr lang="en-US" dirty="0" smtClean="0"/>
              <a:t>Here, the pertinent question arises as to how the value of goods is to be determined for calculation of taxable turnover.</a:t>
            </a:r>
          </a:p>
          <a:p>
            <a:pPr marL="342900" lvl="1" indent="-342900" algn="just">
              <a:buFont typeface="Arial" pitchFamily="34" charset="0"/>
              <a:buChar char="•"/>
            </a:pPr>
            <a:r>
              <a:rPr lang="en-US" dirty="0" smtClean="0"/>
              <a:t>The judgment clearly states that the books and accounts maintained by the Developer shall be taken into consideration for determination of the value of goods incorporated in the execution of works contract.</a:t>
            </a:r>
          </a:p>
          <a:p>
            <a:pPr marL="342900" lvl="1" indent="-342900" algn="just">
              <a:buFont typeface="Arial" pitchFamily="34" charset="0"/>
              <a:buChar char="•"/>
            </a:pPr>
            <a:r>
              <a:rPr lang="en-US" dirty="0" smtClean="0"/>
              <a:t>The books and accounts shall not be taken into consideration if only the same are rejected by the Assessing Authority for reasons of non-credibility, etc.</a:t>
            </a:r>
          </a:p>
          <a:p>
            <a:pPr algn="just"/>
            <a:r>
              <a:rPr lang="en-US" sz="2400" dirty="0"/>
              <a:t>Thus, it becomes </a:t>
            </a:r>
            <a:r>
              <a:rPr lang="en-US" sz="2400" dirty="0" smtClean="0"/>
              <a:t>necessary that the developers maintain proper books and accounts for determination of value of goods for the purpose of VAT determination.</a:t>
            </a:r>
            <a:endParaRPr lang="en-US" sz="2200" dirty="0"/>
          </a:p>
          <a:p>
            <a:endParaRPr lang="en-US" dirty="0"/>
          </a:p>
        </p:txBody>
      </p:sp>
    </p:spTree>
    <p:extLst>
      <p:ext uri="{BB962C8B-B14F-4D97-AF65-F5344CB8AC3E}">
        <p14:creationId xmlns:p14="http://schemas.microsoft.com/office/powerpoint/2010/main" val="3951019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for discussion</a:t>
            </a:r>
            <a:endParaRPr lang="en-US" dirty="0"/>
          </a:p>
        </p:txBody>
      </p:sp>
      <p:sp>
        <p:nvSpPr>
          <p:cNvPr id="3" name="Content Placeholder 2"/>
          <p:cNvSpPr>
            <a:spLocks noGrp="1"/>
          </p:cNvSpPr>
          <p:nvPr>
            <p:ph idx="1"/>
          </p:nvPr>
        </p:nvSpPr>
        <p:spPr/>
        <p:txBody>
          <a:bodyPr>
            <a:normAutofit/>
          </a:bodyPr>
          <a:lstStyle/>
          <a:p>
            <a:pPr algn="just"/>
            <a:r>
              <a:rPr lang="en-US" dirty="0" smtClean="0"/>
              <a:t>Summary of the Judgment of the Hon’ble High Court of Punjab &amp; Haryana in </a:t>
            </a:r>
            <a:r>
              <a:rPr lang="en-US" dirty="0" err="1" smtClean="0"/>
              <a:t>CHD</a:t>
            </a:r>
            <a:r>
              <a:rPr lang="en-US" dirty="0" smtClean="0"/>
              <a:t> Developers v. State of Haryana &amp; </a:t>
            </a:r>
            <a:r>
              <a:rPr lang="en-US" dirty="0" err="1" smtClean="0"/>
              <a:t>Ors</a:t>
            </a:r>
            <a:r>
              <a:rPr lang="en-US" dirty="0" smtClean="0"/>
              <a:t>.</a:t>
            </a:r>
          </a:p>
          <a:p>
            <a:pPr algn="just"/>
            <a:r>
              <a:rPr lang="en-US" dirty="0" smtClean="0"/>
              <a:t>Step forward and action points in view of the judgment. </a:t>
            </a:r>
          </a:p>
          <a:p>
            <a:pPr algn="just"/>
            <a:r>
              <a:rPr lang="en-US" dirty="0" smtClean="0"/>
              <a:t>Issues open till date and requiring attention.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Quantification of Value of Goods</a:t>
            </a:r>
          </a:p>
        </p:txBody>
      </p:sp>
      <p:sp>
        <p:nvSpPr>
          <p:cNvPr id="3" name="Content Placeholder 2"/>
          <p:cNvSpPr>
            <a:spLocks noGrp="1"/>
          </p:cNvSpPr>
          <p:nvPr>
            <p:ph idx="1"/>
          </p:nvPr>
        </p:nvSpPr>
        <p:spPr/>
        <p:txBody>
          <a:bodyPr>
            <a:normAutofit fontScale="92500" lnSpcReduction="20000"/>
          </a:bodyPr>
          <a:lstStyle/>
          <a:p>
            <a:pPr algn="just"/>
            <a:r>
              <a:rPr lang="en-US" dirty="0" smtClean="0"/>
              <a:t>The value of goods referred here shall not only be the cost of the goods but shall also include:</a:t>
            </a:r>
          </a:p>
          <a:p>
            <a:pPr lvl="1" algn="just"/>
            <a:r>
              <a:rPr lang="en-US" sz="2400" dirty="0" smtClean="0"/>
              <a:t>Overheads </a:t>
            </a:r>
            <a:r>
              <a:rPr lang="en-US" sz="2400" dirty="0"/>
              <a:t>attributable to the said goods; </a:t>
            </a:r>
            <a:r>
              <a:rPr lang="en-US" sz="2400" dirty="0" smtClean="0"/>
              <a:t>and</a:t>
            </a:r>
          </a:p>
          <a:p>
            <a:pPr lvl="1" algn="just"/>
            <a:r>
              <a:rPr lang="en-US" dirty="0" smtClean="0"/>
              <a:t>Profit </a:t>
            </a:r>
            <a:r>
              <a:rPr lang="en-US" dirty="0"/>
              <a:t>attributable to the said goods</a:t>
            </a:r>
            <a:r>
              <a:rPr lang="en-US" dirty="0" smtClean="0"/>
              <a:t>.</a:t>
            </a:r>
            <a:endParaRPr lang="en-US" dirty="0"/>
          </a:p>
          <a:p>
            <a:pPr algn="just"/>
            <a:r>
              <a:rPr lang="en-US" dirty="0" smtClean="0"/>
              <a:t>The </a:t>
            </a:r>
            <a:r>
              <a:rPr lang="en-US" b="1" u="sng" dirty="0" smtClean="0"/>
              <a:t>date of agreement</a:t>
            </a:r>
            <a:r>
              <a:rPr lang="en-US" b="1" dirty="0" smtClean="0"/>
              <a:t> </a:t>
            </a:r>
            <a:r>
              <a:rPr lang="en-US" dirty="0" smtClean="0"/>
              <a:t>here shall be the date on which the developer finds a buyer and is bound in a contract with the buyer for sale of the property to the said buyer. For instance the date on which the developers receives an installment, etc.</a:t>
            </a:r>
          </a:p>
          <a:p>
            <a:pPr algn="just"/>
            <a:r>
              <a:rPr lang="en-US" sz="2600" dirty="0" smtClean="0"/>
              <a:t>The High Court has also directed for reframing of Rule </a:t>
            </a:r>
            <a:r>
              <a:rPr lang="en-US" sz="2600" dirty="0"/>
              <a:t>25 </a:t>
            </a:r>
            <a:r>
              <a:rPr lang="en-US" sz="2600" dirty="0" smtClean="0"/>
              <a:t>for computation </a:t>
            </a:r>
            <a:r>
              <a:rPr lang="en-US" sz="2600" dirty="0"/>
              <a:t>of taxable </a:t>
            </a:r>
            <a:r>
              <a:rPr lang="en-US" sz="2600" dirty="0" smtClean="0"/>
              <a:t>turnover for the purpose of VAT in view of other various aspects of the judgment as also stated above.</a:t>
            </a:r>
            <a:endParaRPr lang="en-US" sz="2600" dirty="0"/>
          </a:p>
        </p:txBody>
      </p:sp>
    </p:spTree>
    <p:extLst>
      <p:ext uri="{BB962C8B-B14F-4D97-AF65-F5344CB8AC3E}">
        <p14:creationId xmlns:p14="http://schemas.microsoft.com/office/powerpoint/2010/main" val="2465280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showing Quantification</a:t>
            </a:r>
            <a:endParaRPr lang="en-US" dirty="0"/>
          </a:p>
        </p:txBody>
      </p:sp>
      <p:sp>
        <p:nvSpPr>
          <p:cNvPr id="3" name="Content Placeholder 2"/>
          <p:cNvSpPr>
            <a:spLocks noGrp="1"/>
          </p:cNvSpPr>
          <p:nvPr>
            <p:ph idx="1"/>
          </p:nvPr>
        </p:nvSpPr>
        <p:spPr/>
        <p:txBody>
          <a:bodyPr>
            <a:normAutofit lnSpcReduction="10000"/>
          </a:bodyPr>
          <a:lstStyle/>
          <a:p>
            <a:pPr algn="just"/>
            <a:r>
              <a:rPr lang="en-US" sz="2200" dirty="0" smtClean="0"/>
              <a:t>Total units: </a:t>
            </a:r>
            <a:r>
              <a:rPr lang="en-US" sz="2200" dirty="0"/>
              <a:t>100</a:t>
            </a:r>
            <a:endParaRPr lang="en-US" sz="2200" dirty="0" smtClean="0"/>
          </a:p>
          <a:p>
            <a:pPr algn="just"/>
            <a:r>
              <a:rPr lang="en-US" sz="2200" dirty="0" smtClean="0"/>
              <a:t>Saleable area: 80,000 </a:t>
            </a:r>
            <a:r>
              <a:rPr lang="en-US" sz="2200" dirty="0" err="1" smtClean="0"/>
              <a:t>sq.ft</a:t>
            </a:r>
            <a:r>
              <a:rPr lang="en-US" sz="2200" dirty="0" smtClean="0"/>
              <a:t>.</a:t>
            </a:r>
          </a:p>
          <a:p>
            <a:pPr algn="just"/>
            <a:r>
              <a:rPr lang="en-US" sz="2200" dirty="0" smtClean="0"/>
              <a:t>Lets take one item, namely cement for the purpose of determination of VAT liability on a test basis. The progress of the project may be depicted below and sale of goods is also determined for the purpose of VAT.</a:t>
            </a:r>
          </a:p>
          <a:p>
            <a:pPr algn="just"/>
            <a:endParaRPr lang="en-US" sz="2400" u="sng" dirty="0" smtClean="0"/>
          </a:p>
          <a:p>
            <a:pPr algn="just"/>
            <a:r>
              <a:rPr lang="en-US" sz="2600" u="sng" dirty="0" smtClean="0"/>
              <a:t>Month 1</a:t>
            </a:r>
            <a:endParaRPr lang="en-US" sz="2600" dirty="0" smtClean="0"/>
          </a:p>
          <a:p>
            <a:pPr lvl="1" algn="just"/>
            <a:r>
              <a:rPr lang="en-US" sz="1900" dirty="0"/>
              <a:t>100  bags of cement used</a:t>
            </a:r>
          </a:p>
          <a:p>
            <a:pPr lvl="1" algn="just"/>
            <a:r>
              <a:rPr lang="en-US" sz="1900" dirty="0" smtClean="0"/>
              <a:t>No </a:t>
            </a:r>
            <a:r>
              <a:rPr lang="en-US" sz="1900" dirty="0"/>
              <a:t>units </a:t>
            </a:r>
            <a:r>
              <a:rPr lang="en-US" sz="1900" dirty="0" smtClean="0"/>
              <a:t>sold</a:t>
            </a:r>
            <a:endParaRPr lang="en-US" sz="1900" dirty="0"/>
          </a:p>
          <a:p>
            <a:pPr lvl="1" algn="just"/>
            <a:r>
              <a:rPr lang="en-US" sz="1900" dirty="0" smtClean="0"/>
              <a:t>No </a:t>
            </a:r>
            <a:r>
              <a:rPr lang="en-US" sz="1900" dirty="0"/>
              <a:t>sales tax – since no customer</a:t>
            </a:r>
          </a:p>
          <a:p>
            <a:pPr lvl="1" algn="just"/>
            <a:r>
              <a:rPr lang="en-US" sz="1900" dirty="0"/>
              <a:t>Cement used in month 1 will never be charged to sales </a:t>
            </a:r>
            <a:r>
              <a:rPr lang="en-US" sz="1900" dirty="0" smtClean="0"/>
              <a:t>tax</a:t>
            </a:r>
            <a:endParaRPr lang="en-US" sz="1900" dirty="0"/>
          </a:p>
        </p:txBody>
      </p:sp>
    </p:spTree>
    <p:extLst>
      <p:ext uri="{BB962C8B-B14F-4D97-AF65-F5344CB8AC3E}">
        <p14:creationId xmlns:p14="http://schemas.microsoft.com/office/powerpoint/2010/main" val="33436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showing Quantification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sz="2600" u="sng" dirty="0" smtClean="0"/>
              <a:t>Month </a:t>
            </a:r>
            <a:r>
              <a:rPr lang="en-US" sz="2600" u="sng" dirty="0"/>
              <a:t>2</a:t>
            </a:r>
          </a:p>
          <a:p>
            <a:pPr lvl="1" algn="just"/>
            <a:r>
              <a:rPr lang="en-US" sz="2200" dirty="0"/>
              <a:t>5 units </a:t>
            </a:r>
            <a:r>
              <a:rPr lang="en-US" sz="2200" dirty="0" smtClean="0"/>
              <a:t>sold (4000 sq. ft.)</a:t>
            </a:r>
            <a:endParaRPr lang="en-US" sz="2200" dirty="0"/>
          </a:p>
          <a:p>
            <a:pPr lvl="1" algn="just"/>
            <a:r>
              <a:rPr lang="en-US" sz="2200" dirty="0"/>
              <a:t>200 bags of cement used in Month 2</a:t>
            </a:r>
          </a:p>
          <a:p>
            <a:pPr lvl="1" algn="just"/>
            <a:r>
              <a:rPr lang="en-US" sz="2200" dirty="0" smtClean="0"/>
              <a:t>Relatable sale of goods: (4000/80000)*200 = 10 bags</a:t>
            </a:r>
          </a:p>
          <a:p>
            <a:pPr lvl="1" algn="just"/>
            <a:r>
              <a:rPr lang="en-US" sz="2200" dirty="0" smtClean="0"/>
              <a:t>Thus sales </a:t>
            </a:r>
            <a:r>
              <a:rPr lang="en-US" sz="2200" dirty="0"/>
              <a:t>tax </a:t>
            </a:r>
            <a:r>
              <a:rPr lang="en-US" sz="2200" dirty="0" smtClean="0"/>
              <a:t>chargeable on 10 bags</a:t>
            </a:r>
          </a:p>
          <a:p>
            <a:pPr marL="457200" lvl="1" indent="0" algn="just">
              <a:buNone/>
            </a:pPr>
            <a:endParaRPr lang="en-US" sz="1900" dirty="0"/>
          </a:p>
          <a:p>
            <a:pPr algn="just"/>
            <a:r>
              <a:rPr lang="en-US" sz="2600" u="sng" dirty="0"/>
              <a:t>Month 3</a:t>
            </a:r>
          </a:p>
          <a:p>
            <a:pPr lvl="1" algn="just"/>
            <a:r>
              <a:rPr lang="en-US" sz="2200" dirty="0"/>
              <a:t>15 more units </a:t>
            </a:r>
            <a:r>
              <a:rPr lang="en-US" sz="2200" dirty="0" smtClean="0"/>
              <a:t>sold (12000 sq. ft.)</a:t>
            </a:r>
          </a:p>
          <a:p>
            <a:pPr lvl="1" algn="just"/>
            <a:r>
              <a:rPr lang="en-US" sz="2200" dirty="0" smtClean="0"/>
              <a:t>Cumulative </a:t>
            </a:r>
            <a:r>
              <a:rPr lang="en-US" sz="2200" dirty="0"/>
              <a:t>units </a:t>
            </a:r>
            <a:r>
              <a:rPr lang="en-US" sz="2200" dirty="0" smtClean="0"/>
              <a:t>sold – 20 (16000 sq. ft.)</a:t>
            </a:r>
          </a:p>
          <a:p>
            <a:pPr lvl="1" algn="just"/>
            <a:r>
              <a:rPr lang="en-US" sz="2200" dirty="0" smtClean="0"/>
              <a:t>400 </a:t>
            </a:r>
            <a:r>
              <a:rPr lang="en-US" sz="2200" dirty="0"/>
              <a:t>bags of cement used in Month 2</a:t>
            </a:r>
          </a:p>
          <a:p>
            <a:pPr lvl="1" algn="just"/>
            <a:r>
              <a:rPr lang="en-US" sz="2200" dirty="0" smtClean="0"/>
              <a:t>Relatable </a:t>
            </a:r>
            <a:r>
              <a:rPr lang="en-US" sz="2200" dirty="0"/>
              <a:t>sale of goods: </a:t>
            </a:r>
            <a:r>
              <a:rPr lang="en-US" sz="2200" dirty="0" smtClean="0"/>
              <a:t>(16000/80000)*400 </a:t>
            </a:r>
            <a:r>
              <a:rPr lang="en-US" sz="2200" dirty="0"/>
              <a:t>= 8</a:t>
            </a:r>
            <a:r>
              <a:rPr lang="en-US" sz="2200" dirty="0" smtClean="0"/>
              <a:t>0 </a:t>
            </a:r>
            <a:r>
              <a:rPr lang="en-US" sz="2200" dirty="0"/>
              <a:t>bags</a:t>
            </a:r>
          </a:p>
          <a:p>
            <a:pPr lvl="1" algn="just"/>
            <a:r>
              <a:rPr lang="en-US" sz="2200" dirty="0"/>
              <a:t>Thus sales tax chargeable on 8</a:t>
            </a:r>
            <a:r>
              <a:rPr lang="en-US" sz="2200" dirty="0" smtClean="0"/>
              <a:t>0 bags</a:t>
            </a:r>
          </a:p>
          <a:p>
            <a:pPr lvl="1" algn="just"/>
            <a:endParaRPr lang="en-US" sz="1800" dirty="0"/>
          </a:p>
          <a:p>
            <a:pPr algn="just"/>
            <a:r>
              <a:rPr lang="en-US" dirty="0" smtClean="0"/>
              <a:t>Applicable Rate shall be the rate </a:t>
            </a:r>
            <a:r>
              <a:rPr lang="en-US" dirty="0"/>
              <a:t>of tax for individual </a:t>
            </a:r>
            <a:r>
              <a:rPr lang="en-US" dirty="0" smtClean="0"/>
              <a:t>goods </a:t>
            </a:r>
            <a:r>
              <a:rPr lang="en-US" dirty="0"/>
              <a:t>chargeable to </a:t>
            </a:r>
            <a:r>
              <a:rPr lang="en-US" dirty="0" smtClean="0"/>
              <a:t>VAT </a:t>
            </a:r>
            <a:r>
              <a:rPr lang="en-US" dirty="0"/>
              <a:t>as per </a:t>
            </a:r>
            <a:r>
              <a:rPr lang="en-US" dirty="0" smtClean="0"/>
              <a:t>relevant schedule.</a:t>
            </a:r>
            <a:endParaRPr lang="en-US" dirty="0"/>
          </a:p>
          <a:p>
            <a:pPr algn="just"/>
            <a:endParaRPr lang="en-US" sz="2200" dirty="0"/>
          </a:p>
        </p:txBody>
      </p:sp>
    </p:spTree>
    <p:extLst>
      <p:ext uri="{BB962C8B-B14F-4D97-AF65-F5344CB8AC3E}">
        <p14:creationId xmlns:p14="http://schemas.microsoft.com/office/powerpoint/2010/main" val="1918098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Strategy</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As also stated in earlier discussions that in order to manage the VAT liability, the developers may strategize their purchasing methods as below:</a:t>
            </a:r>
          </a:p>
          <a:p>
            <a:pPr algn="just"/>
            <a:r>
              <a:rPr lang="en-US" dirty="0" smtClean="0"/>
              <a:t>Local purchases: </a:t>
            </a:r>
          </a:p>
          <a:p>
            <a:pPr lvl="1" algn="just"/>
            <a:r>
              <a:rPr lang="en-US" dirty="0" smtClean="0"/>
              <a:t>In local procurements,  the developers may claim Input Tax Credit on tax paid goods;</a:t>
            </a:r>
            <a:endParaRPr lang="en-US" dirty="0"/>
          </a:p>
          <a:p>
            <a:pPr algn="just"/>
            <a:r>
              <a:rPr lang="en-US" dirty="0"/>
              <a:t>Interstate </a:t>
            </a:r>
            <a:r>
              <a:rPr lang="en-US" dirty="0" smtClean="0"/>
              <a:t>purchases:</a:t>
            </a:r>
          </a:p>
          <a:p>
            <a:pPr lvl="1" algn="just"/>
            <a:r>
              <a:rPr lang="en-US" dirty="0" smtClean="0"/>
              <a:t>Purchases may be made on the strength of ‘C Forms’. Even in case the goods so purchased on the strength of ‘C Forms’ are incorporated before the date of agreement, i.e., remain unsold, there can be no liability of penalty in our view. [Section 8; Rule 12 of CST Act]</a:t>
            </a:r>
            <a:endParaRPr lang="en-US" dirty="0"/>
          </a:p>
        </p:txBody>
      </p:sp>
    </p:spTree>
    <p:extLst>
      <p:ext uri="{BB962C8B-B14F-4D97-AF65-F5344CB8AC3E}">
        <p14:creationId xmlns:p14="http://schemas.microsoft.com/office/powerpoint/2010/main" val="1088522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 open till date</a:t>
            </a:r>
            <a:endParaRPr lang="en-US" dirty="0"/>
          </a:p>
        </p:txBody>
      </p:sp>
      <p:sp>
        <p:nvSpPr>
          <p:cNvPr id="3" name="Content Placeholder 2"/>
          <p:cNvSpPr>
            <a:spLocks noGrp="1"/>
          </p:cNvSpPr>
          <p:nvPr>
            <p:ph idx="1"/>
          </p:nvPr>
        </p:nvSpPr>
        <p:spPr/>
        <p:txBody>
          <a:bodyPr>
            <a:noAutofit/>
          </a:bodyPr>
          <a:lstStyle/>
          <a:p>
            <a:r>
              <a:rPr lang="en-US" sz="2400" dirty="0" smtClean="0"/>
              <a:t>Date of transfer in property: that </a:t>
            </a:r>
            <a:r>
              <a:rPr lang="en-US" sz="2400" dirty="0"/>
              <a:t>transfer of property takes place only after the sale deed is registered.</a:t>
            </a:r>
          </a:p>
          <a:p>
            <a:r>
              <a:rPr lang="en-US" sz="2400" dirty="0" smtClean="0"/>
              <a:t>Issues pertaining to jurisdiction of assessments:</a:t>
            </a:r>
          </a:p>
          <a:p>
            <a:pPr lvl="1"/>
            <a:r>
              <a:rPr lang="en-US" sz="2000" dirty="0" smtClean="0"/>
              <a:t>Jurisdiction to conduct Re-assessments and Revisions.</a:t>
            </a:r>
          </a:p>
          <a:p>
            <a:pPr lvl="1"/>
            <a:r>
              <a:rPr lang="en-US" sz="2000" dirty="0" smtClean="0"/>
              <a:t>Limitation Periods: That the statutory limitation periods for Assessment/ Re-assessment/ Revision have come to an end.</a:t>
            </a:r>
          </a:p>
          <a:p>
            <a:pPr lvl="2"/>
            <a:r>
              <a:rPr lang="en-US" dirty="0" smtClean="0"/>
              <a:t>Assessment: before expiry of 3 Years from the close of a year. [Section 15]</a:t>
            </a:r>
          </a:p>
          <a:p>
            <a:pPr lvl="2"/>
            <a:r>
              <a:rPr lang="en-US" dirty="0" smtClean="0"/>
              <a:t>Reassessment</a:t>
            </a:r>
            <a:r>
              <a:rPr lang="en-US" dirty="0"/>
              <a:t>: before expiry of 3 Years from the </a:t>
            </a:r>
            <a:r>
              <a:rPr lang="en-US" dirty="0" smtClean="0"/>
              <a:t>end of a period. </a:t>
            </a:r>
            <a:r>
              <a:rPr lang="en-US" dirty="0"/>
              <a:t>[Section </a:t>
            </a:r>
            <a:r>
              <a:rPr lang="en-US" dirty="0" smtClean="0"/>
              <a:t>16]</a:t>
            </a:r>
          </a:p>
          <a:p>
            <a:pPr lvl="2"/>
            <a:r>
              <a:rPr lang="en-US" dirty="0" smtClean="0"/>
              <a:t>Revision: 3 Years from the date of  supply of copy of order to the </a:t>
            </a:r>
            <a:r>
              <a:rPr lang="en-US" dirty="0" err="1" smtClean="0"/>
              <a:t>assessee</a:t>
            </a:r>
            <a:r>
              <a:rPr lang="en-US" dirty="0" smtClean="0"/>
              <a:t>. [Section 34]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THANK YOU</a:t>
            </a:r>
            <a:endParaRPr lang="en-US" b="1" dirty="0"/>
          </a:p>
        </p:txBody>
      </p:sp>
      <p:sp>
        <p:nvSpPr>
          <p:cNvPr id="3" name="Subtitle 2"/>
          <p:cNvSpPr>
            <a:spLocks noGrp="1"/>
          </p:cNvSpPr>
          <p:nvPr>
            <p:ph type="subTitle" idx="1"/>
          </p:nvPr>
        </p:nvSpPr>
        <p:spPr/>
        <p:txBody>
          <a:bodyPr>
            <a:normAutofit fontScale="62500" lnSpcReduction="20000"/>
          </a:bodyPr>
          <a:lstStyle/>
          <a:p>
            <a:r>
              <a:rPr lang="en-US" dirty="0" smtClean="0">
                <a:solidFill>
                  <a:srgbClr val="FFC000"/>
                </a:solidFill>
              </a:rPr>
              <a:t>Contact us:</a:t>
            </a:r>
          </a:p>
          <a:p>
            <a:r>
              <a:rPr lang="en-US" sz="3400" b="1" dirty="0" smtClean="0">
                <a:solidFill>
                  <a:schemeClr val="tx1">
                    <a:lumMod val="50000"/>
                    <a:lumOff val="50000"/>
                  </a:schemeClr>
                </a:solidFill>
              </a:rPr>
              <a:t>Puneet Agrawal</a:t>
            </a:r>
          </a:p>
          <a:p>
            <a:r>
              <a:rPr lang="en-US" dirty="0" smtClean="0">
                <a:solidFill>
                  <a:schemeClr val="tx1">
                    <a:lumMod val="50000"/>
                    <a:lumOff val="50000"/>
                  </a:schemeClr>
                </a:solidFill>
              </a:rPr>
              <a:t>Partner</a:t>
            </a:r>
          </a:p>
          <a:p>
            <a:r>
              <a:rPr lang="en-US" dirty="0" smtClean="0">
                <a:solidFill>
                  <a:schemeClr val="tx1">
                    <a:lumMod val="50000"/>
                    <a:lumOff val="50000"/>
                  </a:schemeClr>
                </a:solidFill>
              </a:rPr>
              <a:t>Athena Law Associates</a:t>
            </a:r>
          </a:p>
          <a:p>
            <a:r>
              <a:rPr lang="en-US" sz="2600" dirty="0" smtClean="0">
                <a:solidFill>
                  <a:schemeClr val="tx1">
                    <a:lumMod val="50000"/>
                    <a:lumOff val="50000"/>
                  </a:schemeClr>
                </a:solidFill>
              </a:rPr>
              <a:t>puneet@athenalawassociates.com</a:t>
            </a:r>
          </a:p>
          <a:p>
            <a:r>
              <a:rPr lang="en-US" sz="2600" dirty="0" smtClean="0">
                <a:solidFill>
                  <a:schemeClr val="tx1">
                    <a:lumMod val="50000"/>
                    <a:lumOff val="50000"/>
                  </a:schemeClr>
                </a:solidFill>
              </a:rPr>
              <a:t>+91-9891-898911</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Factual background</a:t>
            </a:r>
            <a:r>
              <a:rPr lang="en-US" dirty="0"/>
              <a:t/>
            </a:r>
            <a:br>
              <a:rPr lang="en-US" dirty="0"/>
            </a:br>
            <a:endParaRPr lang="en-US" dirty="0"/>
          </a:p>
        </p:txBody>
      </p:sp>
      <p:sp>
        <p:nvSpPr>
          <p:cNvPr id="3" name="Text Placeholder 2"/>
          <p:cNvSpPr>
            <a:spLocks noGrp="1"/>
          </p:cNvSpPr>
          <p:nvPr>
            <p:ph type="body" idx="1"/>
          </p:nvPr>
        </p:nvSpPr>
        <p:spPr/>
        <p:txBody>
          <a:bodyPr/>
          <a:lstStyle/>
          <a:p>
            <a:r>
              <a:rPr lang="en-US" dirty="0"/>
              <a:t>Premise of the judgment and </a:t>
            </a:r>
            <a:r>
              <a:rPr lang="en-US" dirty="0" smtClean="0"/>
              <a:t>facts </a:t>
            </a:r>
            <a:r>
              <a:rPr lang="en-US" dirty="0"/>
              <a:t>involved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Issues Involved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Post </a:t>
            </a:r>
            <a:r>
              <a:rPr lang="en-US" dirty="0"/>
              <a:t>the </a:t>
            </a:r>
            <a:r>
              <a:rPr lang="en-US" dirty="0" smtClean="0"/>
              <a:t>judgment </a:t>
            </a:r>
            <a:r>
              <a:rPr lang="en-US" dirty="0"/>
              <a:t>in the case of K. </a:t>
            </a:r>
            <a:r>
              <a:rPr lang="en-US" dirty="0" err="1"/>
              <a:t>Raheja</a:t>
            </a:r>
            <a:r>
              <a:rPr lang="en-US" dirty="0"/>
              <a:t> Development Corporation [2005] 141 </a:t>
            </a:r>
            <a:r>
              <a:rPr lang="en-US" dirty="0" err="1"/>
              <a:t>STC</a:t>
            </a:r>
            <a:r>
              <a:rPr lang="en-US" dirty="0"/>
              <a:t> 298 (SC</a:t>
            </a:r>
            <a:r>
              <a:rPr lang="en-US" dirty="0" smtClean="0"/>
              <a:t>) the </a:t>
            </a:r>
            <a:r>
              <a:rPr lang="en-US" dirty="0" err="1" smtClean="0"/>
              <a:t>HVAT</a:t>
            </a:r>
            <a:r>
              <a:rPr lang="en-US" dirty="0" smtClean="0"/>
              <a:t> Department issued three Circulars directing the Assessing Officers to conduct assessments of Developers in the State of Haryana.</a:t>
            </a:r>
          </a:p>
          <a:p>
            <a:pPr algn="just"/>
            <a:endParaRPr lang="en-US" dirty="0" smtClean="0"/>
          </a:p>
          <a:p>
            <a:pPr algn="just"/>
            <a:r>
              <a:rPr lang="en-US" dirty="0"/>
              <a:t>In the meantime larger bench of Supreme Court in the case of Larsen &amp; Toubro [(2013) 65 </a:t>
            </a:r>
            <a:r>
              <a:rPr lang="en-US" dirty="0" err="1"/>
              <a:t>VST</a:t>
            </a:r>
            <a:r>
              <a:rPr lang="en-US" dirty="0"/>
              <a:t> 1 SC-</a:t>
            </a:r>
            <a:r>
              <a:rPr lang="en-US" dirty="0" err="1"/>
              <a:t>LB</a:t>
            </a:r>
            <a:r>
              <a:rPr lang="en-US" dirty="0"/>
              <a:t>], considered the correctness of the division bench judgment in K. </a:t>
            </a:r>
            <a:r>
              <a:rPr lang="en-US" dirty="0" err="1"/>
              <a:t>Raheja</a:t>
            </a:r>
            <a:r>
              <a:rPr lang="en-US" dirty="0"/>
              <a:t> case (supra), and upheld it.</a:t>
            </a:r>
            <a:endParaRPr lang="en-US" dirty="0" smtClean="0"/>
          </a:p>
          <a:p>
            <a:pPr algn="just"/>
            <a:endParaRPr lang="en-US" dirty="0" smtClean="0"/>
          </a:p>
          <a:p>
            <a:pPr algn="just"/>
            <a:r>
              <a:rPr lang="en-US" dirty="0" smtClean="0"/>
              <a:t>The Departmental machinery acted upon the Circulars so issued. The developers were served with Notices for Assessment, Re-assessment and Revision.</a:t>
            </a:r>
          </a:p>
          <a:p>
            <a:pPr algn="just"/>
            <a:endParaRPr lang="en-US" dirty="0" smtClean="0"/>
          </a:p>
          <a:p>
            <a:pPr algn="just"/>
            <a:r>
              <a:rPr lang="en-US" dirty="0" smtClean="0"/>
              <a:t>Assessments were being made by adopting deductive method of calculation and thus including various amounts in consideration which in no manner were relatable to sale of goods.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Issues Involved</a:t>
            </a:r>
          </a:p>
        </p:txBody>
      </p:sp>
      <p:sp>
        <p:nvSpPr>
          <p:cNvPr id="3" name="Content Placeholder 2"/>
          <p:cNvSpPr>
            <a:spLocks noGrp="1"/>
          </p:cNvSpPr>
          <p:nvPr>
            <p:ph idx="1"/>
          </p:nvPr>
        </p:nvSpPr>
        <p:spPr/>
        <p:txBody>
          <a:bodyPr>
            <a:normAutofit fontScale="85000" lnSpcReduction="20000"/>
          </a:bodyPr>
          <a:lstStyle/>
          <a:p>
            <a:pPr algn="just"/>
            <a:r>
              <a:rPr lang="en-US" sz="2400" dirty="0"/>
              <a:t>The value of land was also subjected to levy of VAT and in case deductions were given on account of land, the same were on the basis of circle </a:t>
            </a:r>
            <a:r>
              <a:rPr lang="en-US" sz="2400" dirty="0" smtClean="0"/>
              <a:t>rates</a:t>
            </a:r>
            <a:r>
              <a:rPr lang="en-US" sz="2400" dirty="0"/>
              <a:t> </a:t>
            </a:r>
            <a:r>
              <a:rPr lang="en-US" sz="2400" dirty="0" smtClean="0"/>
              <a:t>or on some other presumptive premise. Thus complete exclusion to the value of land was not being provided.</a:t>
            </a:r>
          </a:p>
          <a:p>
            <a:pPr marL="0" indent="0" algn="just">
              <a:buNone/>
            </a:pPr>
            <a:endParaRPr lang="en-US" sz="2400" dirty="0"/>
          </a:p>
          <a:p>
            <a:pPr algn="just"/>
            <a:r>
              <a:rPr lang="en-US" sz="2400" dirty="0"/>
              <a:t>Various other expenses not  relatable to sale of goods such as fee for various </a:t>
            </a:r>
            <a:r>
              <a:rPr lang="en-US" sz="2400" dirty="0" smtClean="0"/>
              <a:t>approvals, </a:t>
            </a:r>
            <a:r>
              <a:rPr lang="en-US" sz="2400" dirty="0" err="1" smtClean="0"/>
              <a:t>EDC</a:t>
            </a:r>
            <a:r>
              <a:rPr lang="en-US" sz="2400" dirty="0" smtClean="0"/>
              <a:t>/IDC </a:t>
            </a:r>
            <a:r>
              <a:rPr lang="en-US" sz="2400" dirty="0"/>
              <a:t>charges, legal expenses, etc. also remained within the Taxable Turnover so calculated and thus </a:t>
            </a:r>
            <a:r>
              <a:rPr lang="en-US" sz="2400" dirty="0" smtClean="0"/>
              <a:t>VAT </a:t>
            </a:r>
            <a:r>
              <a:rPr lang="en-US" sz="2400" dirty="0"/>
              <a:t>was proposed to be </a:t>
            </a:r>
            <a:r>
              <a:rPr lang="en-US" sz="2400" dirty="0" smtClean="0"/>
              <a:t>imposed </a:t>
            </a:r>
            <a:r>
              <a:rPr lang="en-US" sz="2400" dirty="0"/>
              <a:t>on such amounts, raising the liability manifold</a:t>
            </a:r>
            <a:r>
              <a:rPr lang="en-US" sz="2400" dirty="0" smtClean="0"/>
              <a:t>. VAT was proposed to be imposed on values in addition to that of goods incorporated in the execution of works contract.</a:t>
            </a:r>
          </a:p>
          <a:p>
            <a:pPr algn="just"/>
            <a:endParaRPr lang="en-US" sz="2400" dirty="0" smtClean="0"/>
          </a:p>
          <a:p>
            <a:pPr algn="just"/>
            <a:r>
              <a:rPr lang="en-US" sz="2400" dirty="0" smtClean="0"/>
              <a:t>Effectively, as per revenue’s calculation in the Assessment Orders there were margins ranging to even than 500% on sale of goods which is impossible in real terms. Thus, VAT was being imposed on various other values than that of goods, which is completely beyond the competence of State legislation.</a:t>
            </a:r>
            <a:endParaRPr lang="en-US" sz="2400" dirty="0"/>
          </a:p>
          <a:p>
            <a:pPr algn="just"/>
            <a:endParaRPr lang="en-US" sz="2400" dirty="0"/>
          </a:p>
        </p:txBody>
      </p:sp>
    </p:spTree>
    <p:extLst>
      <p:ext uri="{BB962C8B-B14F-4D97-AF65-F5344CB8AC3E}">
        <p14:creationId xmlns:p14="http://schemas.microsoft.com/office/powerpoint/2010/main" val="2998244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Autofit/>
          </a:bodyPr>
          <a:lstStyle/>
          <a:p>
            <a:r>
              <a:rPr lang="en-US" sz="3600" dirty="0"/>
              <a:t>Example of Assessment conducted by adopting Deductive Method of </a:t>
            </a:r>
            <a:r>
              <a:rPr lang="en-US" sz="3600" dirty="0" smtClean="0"/>
              <a:t>assessment</a:t>
            </a:r>
            <a:endParaRPr lang="en-US" sz="3600"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t>	</a:t>
            </a:r>
            <a:r>
              <a:rPr lang="en-US" b="1" dirty="0" smtClean="0"/>
              <a:t>Gross Receipts [7000]</a:t>
            </a:r>
          </a:p>
          <a:p>
            <a:pPr marL="0" indent="0" algn="just">
              <a:lnSpc>
                <a:spcPct val="120000"/>
              </a:lnSpc>
              <a:buNone/>
            </a:pPr>
            <a:r>
              <a:rPr lang="en-US" dirty="0" smtClean="0"/>
              <a:t>	</a:t>
            </a:r>
            <a:r>
              <a:rPr lang="en-US" i="1" dirty="0" smtClean="0"/>
              <a:t>Less:</a:t>
            </a:r>
            <a:r>
              <a:rPr lang="en-US" dirty="0" smtClean="0"/>
              <a:t>(-) Cost of land at Circle Rate                                   [1500]</a:t>
            </a:r>
          </a:p>
          <a:p>
            <a:pPr marL="0" indent="0" algn="just">
              <a:lnSpc>
                <a:spcPct val="120000"/>
              </a:lnSpc>
              <a:buNone/>
            </a:pPr>
            <a:r>
              <a:rPr lang="en-US" dirty="0" smtClean="0"/>
              <a:t>					                                        -------</a:t>
            </a:r>
          </a:p>
          <a:p>
            <a:pPr marL="0" indent="0" algn="just">
              <a:lnSpc>
                <a:spcPct val="120000"/>
              </a:lnSpc>
              <a:buNone/>
            </a:pPr>
            <a:r>
              <a:rPr lang="en-US" dirty="0"/>
              <a:t>	</a:t>
            </a:r>
            <a:r>
              <a:rPr lang="en-US" dirty="0" smtClean="0"/>
              <a:t>				                                         5500</a:t>
            </a:r>
          </a:p>
          <a:p>
            <a:pPr marL="0" indent="0" algn="just">
              <a:lnSpc>
                <a:spcPct val="120000"/>
              </a:lnSpc>
              <a:buNone/>
            </a:pPr>
            <a:r>
              <a:rPr lang="en-US" dirty="0" smtClean="0"/>
              <a:t>					                                        -------</a:t>
            </a:r>
          </a:p>
          <a:p>
            <a:pPr marL="0" indent="0" algn="just">
              <a:buNone/>
            </a:pPr>
            <a:r>
              <a:rPr lang="en-US" dirty="0" smtClean="0"/>
              <a:t>	</a:t>
            </a:r>
            <a:r>
              <a:rPr lang="en-US" i="1" dirty="0" smtClean="0"/>
              <a:t>Less</a:t>
            </a:r>
            <a:r>
              <a:rPr lang="en-US" i="1" dirty="0"/>
              <a:t>:</a:t>
            </a:r>
            <a:r>
              <a:rPr lang="en-US" dirty="0" smtClean="0"/>
              <a:t>(-) Deduction for </a:t>
            </a:r>
            <a:r>
              <a:rPr lang="en-US" dirty="0" err="1" smtClean="0"/>
              <a:t>labour</a:t>
            </a:r>
            <a:r>
              <a:rPr lang="en-US" dirty="0" smtClean="0"/>
              <a:t> and services as per</a:t>
            </a:r>
          </a:p>
          <a:p>
            <a:pPr marL="0" indent="0" algn="just">
              <a:buNone/>
            </a:pPr>
            <a:r>
              <a:rPr lang="en-US" dirty="0"/>
              <a:t>	</a:t>
            </a:r>
            <a:r>
              <a:rPr lang="en-US" dirty="0" smtClean="0"/>
              <a:t>	 books or @ 25% of the receipts:                            1375</a:t>
            </a:r>
          </a:p>
          <a:p>
            <a:pPr marL="0" indent="0" algn="just">
              <a:buNone/>
            </a:pPr>
            <a:r>
              <a:rPr lang="en-US" dirty="0" smtClean="0"/>
              <a:t>					                                        -------</a:t>
            </a:r>
          </a:p>
          <a:p>
            <a:pPr marL="0" indent="0" algn="just">
              <a:buNone/>
            </a:pPr>
            <a:r>
              <a:rPr lang="en-US" dirty="0" smtClean="0"/>
              <a:t>					                                         4125</a:t>
            </a:r>
          </a:p>
          <a:p>
            <a:pPr marL="0" indent="0" algn="just">
              <a:buNone/>
            </a:pPr>
            <a:r>
              <a:rPr lang="en-US" dirty="0" smtClean="0"/>
              <a:t>					                                        -------</a:t>
            </a:r>
          </a:p>
          <a:p>
            <a:pPr marL="0" indent="0" algn="just">
              <a:buNone/>
            </a:pPr>
            <a:r>
              <a:rPr lang="en-US" dirty="0" smtClean="0"/>
              <a:t>	         	</a:t>
            </a:r>
            <a:r>
              <a:rPr lang="en-US" dirty="0"/>
              <a:t> </a:t>
            </a:r>
            <a:r>
              <a:rPr lang="en-US" dirty="0" smtClean="0"/>
              <a:t> VAT at (say) 10%:                                                   413</a:t>
            </a:r>
          </a:p>
          <a:p>
            <a:pPr marL="0" indent="0" algn="just">
              <a:spcBef>
                <a:spcPts val="0"/>
              </a:spcBef>
              <a:buNone/>
            </a:pPr>
            <a:r>
              <a:rPr lang="en-US" dirty="0"/>
              <a:t>	</a:t>
            </a:r>
            <a:r>
              <a:rPr lang="en-US" dirty="0" smtClean="0"/>
              <a:t>				                                        -------</a:t>
            </a:r>
          </a:p>
        </p:txBody>
      </p:sp>
    </p:spTree>
    <p:extLst>
      <p:ext uri="{BB962C8B-B14F-4D97-AF65-F5344CB8AC3E}">
        <p14:creationId xmlns:p14="http://schemas.microsoft.com/office/powerpoint/2010/main" val="2420260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View – accepted by High Court </a:t>
            </a:r>
            <a:endParaRPr lang="en-US" dirty="0"/>
          </a:p>
        </p:txBody>
      </p:sp>
      <p:sp>
        <p:nvSpPr>
          <p:cNvPr id="3" name="Content Placeholder 2"/>
          <p:cNvSpPr>
            <a:spLocks noGrp="1"/>
          </p:cNvSpPr>
          <p:nvPr>
            <p:ph idx="1"/>
          </p:nvPr>
        </p:nvSpPr>
        <p:spPr/>
        <p:txBody>
          <a:bodyPr/>
          <a:lstStyle/>
          <a:p>
            <a:r>
              <a:rPr lang="en-US" dirty="0" smtClean="0"/>
              <a:t>Total Material purchased by Developer –  Rs. 500</a:t>
            </a:r>
          </a:p>
          <a:p>
            <a:pPr marL="0" indent="0">
              <a:buNone/>
            </a:pPr>
            <a:r>
              <a:rPr lang="en-US" dirty="0" smtClean="0"/>
              <a:t>							(per </a:t>
            </a:r>
            <a:r>
              <a:rPr lang="en-US" dirty="0"/>
              <a:t>sq. ft</a:t>
            </a:r>
            <a:r>
              <a:rPr lang="en-US" dirty="0" smtClean="0"/>
              <a:t>.)</a:t>
            </a:r>
          </a:p>
          <a:p>
            <a:r>
              <a:rPr lang="en-US" dirty="0" smtClean="0"/>
              <a:t>Add: Value addition (say 10%): 		Rs. 50</a:t>
            </a:r>
          </a:p>
          <a:p>
            <a:pPr marL="1828800" lvl="4" indent="0">
              <a:buNone/>
            </a:pPr>
            <a:r>
              <a:rPr lang="en-US" dirty="0" smtClean="0"/>
              <a:t>					-----------------</a:t>
            </a:r>
          </a:p>
          <a:p>
            <a:pPr marL="0" indent="0">
              <a:buNone/>
            </a:pPr>
            <a:r>
              <a:rPr lang="en-US" dirty="0" smtClean="0"/>
              <a:t>							Rs. 550</a:t>
            </a:r>
          </a:p>
          <a:p>
            <a:pPr marL="0" indent="0">
              <a:buNone/>
            </a:pPr>
            <a:r>
              <a:rPr lang="en-US" dirty="0" smtClean="0"/>
              <a:t>							-----------</a:t>
            </a:r>
          </a:p>
          <a:p>
            <a:r>
              <a:rPr lang="en-US" dirty="0" smtClean="0"/>
              <a:t>Tax at (</a:t>
            </a:r>
            <a:r>
              <a:rPr lang="en-US" dirty="0"/>
              <a:t>say 10</a:t>
            </a:r>
            <a:r>
              <a:rPr lang="en-US" dirty="0" smtClean="0"/>
              <a:t>%): 				Rs. 55</a:t>
            </a:r>
          </a:p>
          <a:p>
            <a:pPr marL="0" indent="0">
              <a:buNone/>
            </a:pPr>
            <a:r>
              <a:rPr lang="en-US" dirty="0" smtClean="0"/>
              <a:t>							-----------</a:t>
            </a:r>
          </a:p>
          <a:p>
            <a:pPr marL="0" indent="0">
              <a:buNone/>
            </a:pPr>
            <a:r>
              <a:rPr lang="en-US" dirty="0" smtClean="0"/>
              <a:t>	</a:t>
            </a:r>
          </a:p>
          <a:p>
            <a:endParaRPr lang="en-US" dirty="0"/>
          </a:p>
        </p:txBody>
      </p:sp>
    </p:spTree>
    <p:extLst>
      <p:ext uri="{BB962C8B-B14F-4D97-AF65-F5344CB8AC3E}">
        <p14:creationId xmlns:p14="http://schemas.microsoft.com/office/powerpoint/2010/main" val="4252236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Issues Involved</a:t>
            </a:r>
          </a:p>
        </p:txBody>
      </p:sp>
      <p:sp>
        <p:nvSpPr>
          <p:cNvPr id="3" name="Content Placeholder 2"/>
          <p:cNvSpPr>
            <a:spLocks noGrp="1"/>
          </p:cNvSpPr>
          <p:nvPr>
            <p:ph idx="1"/>
          </p:nvPr>
        </p:nvSpPr>
        <p:spPr/>
        <p:txBody>
          <a:bodyPr>
            <a:normAutofit fontScale="92500"/>
          </a:bodyPr>
          <a:lstStyle/>
          <a:p>
            <a:pPr algn="just"/>
            <a:r>
              <a:rPr lang="en-US" u="sng" dirty="0" smtClean="0"/>
              <a:t>Effect of the Assessments</a:t>
            </a:r>
          </a:p>
          <a:p>
            <a:pPr lvl="1" algn="just"/>
            <a:r>
              <a:rPr lang="en-US" dirty="0" smtClean="0"/>
              <a:t>The VAT demands raised by such method were unconstitutional, absolutely irrational, exorbitant</a:t>
            </a:r>
            <a:r>
              <a:rPr lang="en-US" dirty="0"/>
              <a:t> </a:t>
            </a:r>
            <a:r>
              <a:rPr lang="en-US" dirty="0" smtClean="0"/>
              <a:t>and  cryptic.</a:t>
            </a:r>
          </a:p>
          <a:p>
            <a:pPr lvl="1" algn="just"/>
            <a:endParaRPr lang="en-US" dirty="0" smtClean="0"/>
          </a:p>
          <a:p>
            <a:pPr lvl="1" algn="just"/>
            <a:r>
              <a:rPr lang="en-US" dirty="0" smtClean="0"/>
              <a:t>The Developers preferred a writ petition before the Hon’ble High Court of Punjab &amp; Haryana. A number of petitions were preferred, where </a:t>
            </a:r>
            <a:r>
              <a:rPr lang="en-US" dirty="0" err="1" smtClean="0"/>
              <a:t>CHD</a:t>
            </a:r>
            <a:r>
              <a:rPr lang="en-US" dirty="0" smtClean="0"/>
              <a:t> Developers was the lead case.</a:t>
            </a:r>
          </a:p>
          <a:p>
            <a:pPr lvl="1" algn="just"/>
            <a:endParaRPr lang="en-US" dirty="0" smtClean="0"/>
          </a:p>
          <a:p>
            <a:pPr lvl="1" algn="just"/>
            <a:r>
              <a:rPr lang="en-US" dirty="0" smtClean="0"/>
              <a:t>The Hon’ble High Court was pleased to grant stay in operation of the Notices and Assessment Orders issued by the Department. The matter was argued at length before the Hon’ble High Court and judgment was passed in the case on 22.04.2015.</a:t>
            </a:r>
            <a:endParaRPr lang="en-US" dirty="0"/>
          </a:p>
        </p:txBody>
      </p:sp>
    </p:spTree>
    <p:extLst>
      <p:ext uri="{BB962C8B-B14F-4D97-AF65-F5344CB8AC3E}">
        <p14:creationId xmlns:p14="http://schemas.microsoft.com/office/powerpoint/2010/main" val="416331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laid down in THE JUDGMENT</a:t>
            </a:r>
            <a:endParaRPr lang="en-US" dirty="0"/>
          </a:p>
        </p:txBody>
      </p:sp>
      <p:sp>
        <p:nvSpPr>
          <p:cNvPr id="3" name="Text Placeholder 2"/>
          <p:cNvSpPr>
            <a:spLocks noGrp="1"/>
          </p:cNvSpPr>
          <p:nvPr>
            <p:ph type="body" idx="1"/>
          </p:nvPr>
        </p:nvSpPr>
        <p:spPr/>
        <p:txBody>
          <a:bodyPr/>
          <a:lstStyle/>
          <a:p>
            <a:r>
              <a:rPr lang="en-US" dirty="0" smtClean="0"/>
              <a:t>Liability of  VAT on Works Contracts</a:t>
            </a:r>
            <a:endParaRPr lang="en-US" dirty="0"/>
          </a:p>
        </p:txBody>
      </p:sp>
    </p:spTree>
    <p:extLst>
      <p:ext uri="{BB962C8B-B14F-4D97-AF65-F5344CB8AC3E}">
        <p14:creationId xmlns:p14="http://schemas.microsoft.com/office/powerpoint/2010/main" val="263602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7993</TotalTime>
  <Words>1927</Words>
  <Application>Microsoft Office PowerPoint</Application>
  <PresentationFormat>On-screen Show (4:3)</PresentationFormat>
  <Paragraphs>163</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Issues for discussion</vt:lpstr>
      <vt:lpstr>Factual background </vt:lpstr>
      <vt:lpstr>Background - Issues Involved</vt:lpstr>
      <vt:lpstr>Background - Issues Involved</vt:lpstr>
      <vt:lpstr>Example of Assessment conducted by adopting Deductive Method of assessment</vt:lpstr>
      <vt:lpstr>Our View – accepted by High Court </vt:lpstr>
      <vt:lpstr>Background - Issues Involved</vt:lpstr>
      <vt:lpstr>LAW laid down in THE JUDGMENT</vt:lpstr>
      <vt:lpstr>The judgment dated 22.04.2015 declared</vt:lpstr>
      <vt:lpstr>Pre-Conditions and Subject for Levy of VAT on Works Contract</vt:lpstr>
      <vt:lpstr>Value for payment of VAT</vt:lpstr>
      <vt:lpstr>ONLY ‘Goods’ to be charged to VAT</vt:lpstr>
      <vt:lpstr>Joint and Several Liability of developer and sub-contractor</vt:lpstr>
      <vt:lpstr>Composition scheme upheld</vt:lpstr>
      <vt:lpstr>Fresh Assessments to be framed</vt:lpstr>
      <vt:lpstr>Way forward from the judgment</vt:lpstr>
      <vt:lpstr>Points to be considered</vt:lpstr>
      <vt:lpstr>Quantification of Value of Goods</vt:lpstr>
      <vt:lpstr>Quantification of Value of Goods</vt:lpstr>
      <vt:lpstr>Example showing Quantification</vt:lpstr>
      <vt:lpstr>Example showing Quantification</vt:lpstr>
      <vt:lpstr>Purchase Strategy</vt:lpstr>
      <vt:lpstr>Issues open till date</vt:lpstr>
      <vt:lpstr>THANK YOU</vt:lpstr>
    </vt:vector>
  </TitlesOfParts>
  <Company>pepsi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sahamed</dc:creator>
  <cp:lastModifiedBy>Adil Riaz</cp:lastModifiedBy>
  <cp:revision>601</cp:revision>
  <cp:lastPrinted>2015-04-28T11:41:49Z</cp:lastPrinted>
  <dcterms:created xsi:type="dcterms:W3CDTF">2010-12-27T13:26:39Z</dcterms:created>
  <dcterms:modified xsi:type="dcterms:W3CDTF">2015-05-23T08:01:14Z</dcterms:modified>
</cp:coreProperties>
</file>